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7" r:id="rId2"/>
    <p:sldId id="268" r:id="rId3"/>
    <p:sldId id="269" r:id="rId4"/>
    <p:sldId id="264" r:id="rId5"/>
    <p:sldId id="274" r:id="rId6"/>
    <p:sldId id="276" r:id="rId7"/>
    <p:sldId id="273" r:id="rId8"/>
    <p:sldId id="266" r:id="rId9"/>
  </p:sldIdLst>
  <p:sldSz cx="12192000" cy="6858000"/>
  <p:notesSz cx="6858000" cy="9144000"/>
  <p:embeddedFontLst>
    <p:embeddedFont>
      <p:font typeface="Aharoni" panose="02010803020104030203" pitchFamily="2" charset="-7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Light" panose="00000400000000000000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3D83"/>
    <a:srgbClr val="2D120D"/>
    <a:srgbClr val="F25F0E"/>
    <a:srgbClr val="FC3F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61" autoAdjust="0"/>
    <p:restoredTop sz="94660"/>
  </p:normalViewPr>
  <p:slideViewPr>
    <p:cSldViewPr snapToGrid="0">
      <p:cViewPr varScale="1">
        <p:scale>
          <a:sx n="80" d="100"/>
          <a:sy n="80" d="100"/>
        </p:scale>
        <p:origin x="86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3FB5B-C238-453B-BE92-A372E1E4A83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98A02-13FC-4326-B72C-E2E4E0459DF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43715" y="566678"/>
            <a:ext cx="11104569" cy="2862322"/>
          </a:xfrm>
          <a:prstGeom prst="rect">
            <a:avLst/>
          </a:prstGeom>
          <a:solidFill>
            <a:srgbClr val="203D83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60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AUTOMATED </a:t>
            </a:r>
            <a:r>
              <a:rPr lang="en-US" sz="6000" b="1" dirty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UNDERWRITING </a:t>
            </a:r>
            <a:r>
              <a:rPr lang="en-US" sz="60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SYSTEM </a:t>
            </a:r>
            <a:r>
              <a:rPr lang="en-US" sz="6000" b="1" dirty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(AUS)</a:t>
            </a:r>
            <a:r>
              <a:rPr lang="en-US" sz="60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FOR LOAN ELIGIBILITY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3" name="Graphic 2" descr="Money">
            <a:extLst>
              <a:ext uri="{FF2B5EF4-FFF2-40B4-BE49-F238E27FC236}">
                <a16:creationId xmlns:a16="http://schemas.microsoft.com/office/drawing/2014/main" id="{974C72AD-CA9D-434F-AEED-198A48FAF3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343790">
            <a:off x="9820908" y="3051997"/>
            <a:ext cx="2172918" cy="2172918"/>
          </a:xfrm>
          <a:prstGeom prst="rect">
            <a:avLst/>
          </a:prstGeom>
        </p:spPr>
      </p:pic>
      <p:pic>
        <p:nvPicPr>
          <p:cNvPr id="5" name="Graphic 4" descr="Bank">
            <a:extLst>
              <a:ext uri="{FF2B5EF4-FFF2-40B4-BE49-F238E27FC236}">
                <a16:creationId xmlns:a16="http://schemas.microsoft.com/office/drawing/2014/main" id="{A0D0479C-FCB7-4FA0-B846-A21C6124E6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845826" y="4479235"/>
            <a:ext cx="2378765" cy="23787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866347-BBA5-4C6D-9EF7-48AB8CA6FDB3}"/>
              </a:ext>
            </a:extLst>
          </p:cNvPr>
          <p:cNvSpPr txBox="1"/>
          <p:nvPr/>
        </p:nvSpPr>
        <p:spPr>
          <a:xfrm>
            <a:off x="543715" y="3604190"/>
            <a:ext cx="318014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en-US" b="1" dirty="0">
                <a:solidFill>
                  <a:srgbClr val="203D83"/>
                </a:solidFill>
                <a:latin typeface="Montserrat Light" panose="00000400000000000000" pitchFamily="2" charset="0"/>
              </a:rPr>
              <a:t>Members:</a:t>
            </a:r>
          </a:p>
          <a:p>
            <a:pPr lvl="0" algn="just">
              <a:defRPr/>
            </a:pPr>
            <a:endParaRPr lang="en-US" b="1" dirty="0">
              <a:solidFill>
                <a:srgbClr val="203D83"/>
              </a:solidFill>
              <a:latin typeface="Montserrat Light" panose="00000400000000000000" pitchFamily="2" charset="0"/>
            </a:endParaRPr>
          </a:p>
          <a:p>
            <a:pPr lvl="0" algn="just">
              <a:defRPr/>
            </a:pPr>
            <a:r>
              <a:rPr lang="en-US" b="1" dirty="0" err="1">
                <a:solidFill>
                  <a:srgbClr val="203D83"/>
                </a:solidFill>
                <a:latin typeface="Montserrat Light" panose="00000400000000000000" pitchFamily="2" charset="0"/>
              </a:rPr>
              <a:t>Emanwel</a:t>
            </a:r>
            <a:r>
              <a:rPr lang="en-US" b="1" dirty="0">
                <a:solidFill>
                  <a:srgbClr val="203D83"/>
                </a:solidFill>
                <a:latin typeface="Montserrat Light" panose="00000400000000000000" pitchFamily="2" charset="0"/>
              </a:rPr>
              <a:t> Fernando Olea</a:t>
            </a:r>
          </a:p>
          <a:p>
            <a:pPr lvl="0" algn="just">
              <a:defRPr/>
            </a:pPr>
            <a:r>
              <a:rPr lang="en-US" b="1" dirty="0">
                <a:solidFill>
                  <a:srgbClr val="203D83"/>
                </a:solidFill>
                <a:latin typeface="Montserrat Light" panose="00000400000000000000" pitchFamily="2" charset="0"/>
              </a:rPr>
              <a:t>Harvey </a:t>
            </a:r>
            <a:r>
              <a:rPr lang="en-US" b="1" dirty="0" err="1">
                <a:solidFill>
                  <a:srgbClr val="203D83"/>
                </a:solidFill>
                <a:latin typeface="Montserrat Light" panose="00000400000000000000" pitchFamily="2" charset="0"/>
              </a:rPr>
              <a:t>Dangel</a:t>
            </a:r>
            <a:endParaRPr lang="en-US" b="1" dirty="0">
              <a:solidFill>
                <a:srgbClr val="203D83"/>
              </a:solidFill>
              <a:latin typeface="Montserrat Light" panose="00000400000000000000" pitchFamily="2" charset="0"/>
            </a:endParaRPr>
          </a:p>
          <a:p>
            <a:pPr lvl="0" algn="just">
              <a:defRPr/>
            </a:pPr>
            <a:r>
              <a:rPr lang="en-US" b="1" dirty="0">
                <a:solidFill>
                  <a:srgbClr val="203D83"/>
                </a:solidFill>
                <a:latin typeface="Montserrat Light" panose="00000400000000000000" pitchFamily="2" charset="0"/>
              </a:rPr>
              <a:t>Christopher Gregory</a:t>
            </a:r>
          </a:p>
          <a:p>
            <a:pPr lvl="0" algn="just">
              <a:defRPr/>
            </a:pPr>
            <a:r>
              <a:rPr lang="en-US" b="1" dirty="0">
                <a:solidFill>
                  <a:srgbClr val="203D83"/>
                </a:solidFill>
                <a:latin typeface="Montserrat Light" panose="00000400000000000000" pitchFamily="2" charset="0"/>
              </a:rPr>
              <a:t>Mary Rose D. Victoria</a:t>
            </a:r>
          </a:p>
          <a:p>
            <a:pPr lvl="0" algn="just">
              <a:defRPr/>
            </a:pPr>
            <a:r>
              <a:rPr lang="en-US" b="1" dirty="0">
                <a:solidFill>
                  <a:srgbClr val="203D83"/>
                </a:solidFill>
                <a:latin typeface="Montserrat Light" panose="00000400000000000000" pitchFamily="2" charset="0"/>
              </a:rPr>
              <a:t>Syra C. Palo</a:t>
            </a:r>
          </a:p>
          <a:p>
            <a:pPr lvl="0" algn="just">
              <a:defRPr/>
            </a:pPr>
            <a:r>
              <a:rPr lang="en-US" b="1" dirty="0" err="1">
                <a:solidFill>
                  <a:srgbClr val="203D83"/>
                </a:solidFill>
                <a:latin typeface="Montserrat Light" panose="00000400000000000000" pitchFamily="2" charset="0"/>
              </a:rPr>
              <a:t>Janrey</a:t>
            </a:r>
            <a:r>
              <a:rPr lang="en-US" b="1" dirty="0">
                <a:solidFill>
                  <a:srgbClr val="203D83"/>
                </a:solidFill>
                <a:latin typeface="Montserrat Light" panose="00000400000000000000" pitchFamily="2" charset="0"/>
              </a:rPr>
              <a:t> Ponce </a:t>
            </a:r>
            <a:r>
              <a:rPr lang="en-US" b="1" dirty="0" err="1">
                <a:solidFill>
                  <a:srgbClr val="203D83"/>
                </a:solidFill>
                <a:latin typeface="Montserrat Light" panose="00000400000000000000" pitchFamily="2" charset="0"/>
              </a:rPr>
              <a:t>Layon</a:t>
            </a:r>
            <a:endParaRPr lang="en-US" b="1" dirty="0">
              <a:solidFill>
                <a:srgbClr val="203D83"/>
              </a:solidFill>
              <a:latin typeface="Montserrat Light" panose="00000400000000000000" pitchFamily="2" charset="0"/>
            </a:endParaRPr>
          </a:p>
          <a:p>
            <a:pPr lvl="0" algn="just">
              <a:defRPr/>
            </a:pPr>
            <a:r>
              <a:rPr lang="en-US" b="1" dirty="0" err="1">
                <a:solidFill>
                  <a:srgbClr val="203D83"/>
                </a:solidFill>
                <a:latin typeface="Montserrat Light" panose="00000400000000000000" pitchFamily="2" charset="0"/>
              </a:rPr>
              <a:t>Joylee</a:t>
            </a:r>
            <a:r>
              <a:rPr lang="en-US" b="1" dirty="0">
                <a:solidFill>
                  <a:srgbClr val="203D83"/>
                </a:solidFill>
                <a:latin typeface="Montserrat Light" panose="00000400000000000000" pitchFamily="2" charset="0"/>
              </a:rPr>
              <a:t> Pearl </a:t>
            </a:r>
            <a:r>
              <a:rPr lang="en-US" b="1" dirty="0" err="1">
                <a:solidFill>
                  <a:srgbClr val="203D83"/>
                </a:solidFill>
                <a:latin typeface="Montserrat Light" panose="00000400000000000000" pitchFamily="2" charset="0"/>
              </a:rPr>
              <a:t>Caboquing</a:t>
            </a:r>
            <a:endParaRPr lang="en-US" b="1" dirty="0">
              <a:solidFill>
                <a:srgbClr val="203D83"/>
              </a:solidFill>
              <a:latin typeface="Montserrat Light" panose="00000400000000000000" pitchFamily="2" charset="0"/>
            </a:endParaRPr>
          </a:p>
          <a:p>
            <a:pPr lvl="0" algn="just">
              <a:defRPr/>
            </a:pPr>
            <a:r>
              <a:rPr lang="en-US" b="1" dirty="0" err="1">
                <a:solidFill>
                  <a:srgbClr val="203D83"/>
                </a:solidFill>
                <a:latin typeface="Montserrat Light" panose="00000400000000000000" pitchFamily="2" charset="0"/>
              </a:rPr>
              <a:t>Joderick</a:t>
            </a:r>
            <a:r>
              <a:rPr lang="en-US" b="1" dirty="0">
                <a:solidFill>
                  <a:srgbClr val="203D83"/>
                </a:solidFill>
                <a:latin typeface="Montserrat Light" panose="00000400000000000000" pitchFamily="2" charset="0"/>
              </a:rPr>
              <a:t> </a:t>
            </a:r>
            <a:r>
              <a:rPr lang="en-US" b="1" dirty="0" err="1">
                <a:solidFill>
                  <a:srgbClr val="203D83"/>
                </a:solidFill>
                <a:latin typeface="Montserrat Light" panose="00000400000000000000" pitchFamily="2" charset="0"/>
              </a:rPr>
              <a:t>Erispe</a:t>
            </a:r>
            <a:endParaRPr lang="en-US" b="1" dirty="0">
              <a:solidFill>
                <a:srgbClr val="203D83"/>
              </a:solidFill>
              <a:latin typeface="Montserrat Light" panose="00000400000000000000" pitchFamily="2" charset="0"/>
            </a:endParaRPr>
          </a:p>
          <a:p>
            <a:pPr lvl="0" algn="just">
              <a:defRPr/>
            </a:pPr>
            <a:r>
              <a:rPr lang="en-US" b="1" dirty="0">
                <a:solidFill>
                  <a:srgbClr val="203D83"/>
                </a:solidFill>
                <a:latin typeface="Montserrat Light" panose="00000400000000000000" pitchFamily="2" charset="0"/>
              </a:rPr>
              <a:t>Marc </a:t>
            </a:r>
            <a:r>
              <a:rPr lang="en-US" b="1" dirty="0" err="1">
                <a:solidFill>
                  <a:srgbClr val="203D83"/>
                </a:solidFill>
                <a:latin typeface="Montserrat Light" panose="00000400000000000000" pitchFamily="2" charset="0"/>
              </a:rPr>
              <a:t>Azelle</a:t>
            </a:r>
            <a:r>
              <a:rPr lang="en-US" b="1" dirty="0">
                <a:solidFill>
                  <a:srgbClr val="203D83"/>
                </a:solidFill>
                <a:latin typeface="Montserrat Light" panose="00000400000000000000" pitchFamily="2" charset="0"/>
              </a:rPr>
              <a:t> </a:t>
            </a:r>
            <a:r>
              <a:rPr lang="en-US" b="1" dirty="0" err="1">
                <a:solidFill>
                  <a:srgbClr val="203D83"/>
                </a:solidFill>
                <a:latin typeface="Montserrat Light" panose="00000400000000000000" pitchFamily="2" charset="0"/>
              </a:rPr>
              <a:t>Amaga</a:t>
            </a:r>
            <a:endParaRPr lang="en-US" b="1" dirty="0">
              <a:solidFill>
                <a:srgbClr val="203D83"/>
              </a:solidFill>
              <a:latin typeface="Montserrat Light" panose="00000400000000000000" pitchFamily="2" charset="0"/>
            </a:endParaRPr>
          </a:p>
          <a:p>
            <a:pPr lvl="0" algn="just">
              <a:defRPr/>
            </a:pPr>
            <a:endParaRPr lang="en-US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319856" y="303504"/>
            <a:ext cx="5552285" cy="1569660"/>
          </a:xfrm>
          <a:prstGeom prst="rect">
            <a:avLst/>
          </a:prstGeom>
          <a:solidFill>
            <a:srgbClr val="203D83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48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BACKGROUND of the </a:t>
            </a:r>
            <a:r>
              <a:rPr lang="en-US" sz="4800" b="1" dirty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PROBLEM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7938" y="2030181"/>
            <a:ext cx="1027612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en-US" b="1" dirty="0">
                <a:solidFill>
                  <a:prstClr val="black"/>
                </a:solidFill>
                <a:latin typeface="Montserrat Light" panose="00000400000000000000" pitchFamily="2" charset="0"/>
              </a:rPr>
              <a:t>Various lending organizations have distinct lending requirements, including credit score thresholds.</a:t>
            </a:r>
          </a:p>
          <a:p>
            <a:pPr lvl="0" algn="just">
              <a:defRPr/>
            </a:pPr>
            <a:endParaRPr lang="en-US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lvl="0" algn="just">
              <a:defRPr/>
            </a:pPr>
            <a:r>
              <a:rPr lang="en-US" b="1" dirty="0">
                <a:solidFill>
                  <a:prstClr val="black"/>
                </a:solidFill>
                <a:latin typeface="Montserrat Light" panose="00000400000000000000" pitchFamily="2" charset="0"/>
              </a:rPr>
              <a:t>Traditional underwriting processes are complex, time-consuming, and prone to human error due to extensive documentation and manual assessments.</a:t>
            </a:r>
          </a:p>
          <a:p>
            <a:pPr lvl="0" algn="just">
              <a:defRPr/>
            </a:pPr>
            <a:endParaRPr lang="en-US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lvl="0" algn="just">
              <a:defRPr/>
            </a:pPr>
            <a:r>
              <a:rPr lang="en-US" b="1" dirty="0">
                <a:solidFill>
                  <a:prstClr val="black"/>
                </a:solidFill>
                <a:latin typeface="Montserrat Light" panose="00000400000000000000" pitchFamily="2" charset="0"/>
              </a:rPr>
              <a:t>Automation through AI and machine learning is a transformative force in lending, enabling digitalization, cost reduction, faster decision-making, and improved consumer experiences (Inscribe, 2020).</a:t>
            </a:r>
          </a:p>
          <a:p>
            <a:pPr lvl="0" algn="just">
              <a:defRPr/>
            </a:pPr>
            <a:endParaRPr lang="en-US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lvl="0" algn="just">
              <a:defRPr/>
            </a:pPr>
            <a:r>
              <a:rPr lang="en-US" b="1" dirty="0">
                <a:solidFill>
                  <a:prstClr val="black"/>
                </a:solidFill>
                <a:latin typeface="Montserrat Light" panose="00000400000000000000" pitchFamily="2" charset="0"/>
              </a:rPr>
              <a:t>Determining loan eligibility is a pivotal step, involving a comprehensive assessment of financial status, creditworthiness, and risk potential.</a:t>
            </a:r>
          </a:p>
          <a:p>
            <a:pPr lvl="0" algn="just">
              <a:defRPr/>
            </a:pPr>
            <a:endParaRPr lang="en-US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lvl="0" algn="just">
              <a:defRPr/>
            </a:pPr>
            <a:r>
              <a:rPr lang="en-US" b="1" dirty="0">
                <a:solidFill>
                  <a:prstClr val="black"/>
                </a:solidFill>
                <a:latin typeface="Montserrat Light" panose="00000400000000000000" pitchFamily="2" charset="0"/>
              </a:rPr>
              <a:t>Lending institutions, from traditional banks to online fintech firms, maintain unique criteria and standards, leading to a diverse and sometimes confusing lending landscape for borrowers.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19598" y="208731"/>
            <a:ext cx="4484924" cy="1569660"/>
          </a:xfrm>
          <a:prstGeom prst="rect">
            <a:avLst/>
          </a:prstGeom>
          <a:solidFill>
            <a:srgbClr val="203D83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haroni" panose="02010803020104030203" pitchFamily="2" charset="-79"/>
                <a:cs typeface="Aharoni" panose="02010803020104030203" pitchFamily="2" charset="-79"/>
              </a:rPr>
              <a:t>IMPACT of the </a:t>
            </a:r>
            <a:r>
              <a:rPr lang="en-US" sz="48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PROPOSAL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9598" y="2023839"/>
            <a:ext cx="714104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Enhanced Lending Practices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endParaRPr lang="en-US" sz="20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Improved Financial Literacy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endParaRPr lang="en-US" sz="20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Streamlined Borrowing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endParaRPr lang="en-US" sz="20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Reduced Loan Denials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endParaRPr lang="en-US" sz="20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Lending </a:t>
            </a:r>
            <a:r>
              <a:rPr lang="en-US" sz="2000" b="1">
                <a:solidFill>
                  <a:prstClr val="black"/>
                </a:solidFill>
                <a:latin typeface="Montserrat Light" panose="00000400000000000000" pitchFamily="2" charset="0"/>
              </a:rPr>
              <a:t>Technology Innovation</a:t>
            </a:r>
            <a:endParaRPr lang="en-US" sz="20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endParaRPr lang="en-US" sz="20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Foundation for Future Research</a:t>
            </a:r>
          </a:p>
        </p:txBody>
      </p:sp>
      <p:pic>
        <p:nvPicPr>
          <p:cNvPr id="3" name="Graphic 2" descr="Coins">
            <a:extLst>
              <a:ext uri="{FF2B5EF4-FFF2-40B4-BE49-F238E27FC236}">
                <a16:creationId xmlns:a16="http://schemas.microsoft.com/office/drawing/2014/main" id="{46EE7C50-457D-4F6C-958D-ADE037E85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31357" y="4055165"/>
            <a:ext cx="2802835" cy="28028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888198" y="1938024"/>
            <a:ext cx="8415601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ctr">
              <a:buFont typeface="Arial" panose="020B0604020202020204" pitchFamily="34" charset="0"/>
              <a:buChar char="•"/>
              <a:defRPr/>
            </a:pPr>
            <a:r>
              <a:rPr lang="en-US" sz="24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Research Design</a:t>
            </a:r>
          </a:p>
          <a:p>
            <a:pPr lvl="0" algn="ctr">
              <a:defRPr/>
            </a:pPr>
            <a:endParaRPr lang="en-US" sz="24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 algn="ctr">
              <a:buFont typeface="Arial" panose="020B0604020202020204" pitchFamily="34" charset="0"/>
              <a:buChar char="•"/>
              <a:defRPr/>
            </a:pPr>
            <a:r>
              <a:rPr lang="en-US" sz="24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Data Collection</a:t>
            </a:r>
          </a:p>
          <a:p>
            <a:pPr lvl="0" algn="ctr">
              <a:defRPr/>
            </a:pPr>
            <a:r>
              <a:rPr lang="en-US" sz="24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</a:t>
            </a:r>
          </a:p>
          <a:p>
            <a:pPr marL="285750" lvl="0" indent="-285750" algn="ctr">
              <a:buFont typeface="Arial" panose="020B0604020202020204" pitchFamily="34" charset="0"/>
              <a:buChar char="•"/>
              <a:defRPr/>
            </a:pPr>
            <a:r>
              <a:rPr lang="en-US" sz="24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Data Collection Process</a:t>
            </a:r>
          </a:p>
          <a:p>
            <a:pPr lvl="0" algn="ctr">
              <a:defRPr/>
            </a:pPr>
            <a:r>
              <a:rPr lang="en-US" sz="24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</a:t>
            </a:r>
          </a:p>
          <a:p>
            <a:pPr marL="285750" lvl="0" indent="-285750" algn="ctr">
              <a:buFont typeface="Arial" panose="020B0604020202020204" pitchFamily="34" charset="0"/>
              <a:buChar char="•"/>
              <a:defRPr/>
            </a:pPr>
            <a:r>
              <a:rPr lang="en-US" sz="24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Data Analysis</a:t>
            </a:r>
          </a:p>
          <a:p>
            <a:pPr lvl="0" algn="ctr">
              <a:defRPr/>
            </a:pPr>
            <a:r>
              <a:rPr lang="en-US" sz="24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</a:t>
            </a:r>
          </a:p>
          <a:p>
            <a:pPr marL="285750" lvl="0" indent="-285750" algn="ctr">
              <a:buFont typeface="Arial" panose="020B0604020202020204" pitchFamily="34" charset="0"/>
              <a:buChar char="•"/>
              <a:defRPr/>
            </a:pPr>
            <a:r>
              <a:rPr lang="en-US" sz="24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Ethical Considerations</a:t>
            </a:r>
          </a:p>
          <a:p>
            <a:pPr lvl="0" algn="ctr">
              <a:defRPr/>
            </a:pPr>
            <a:endParaRPr lang="en-US" sz="24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 algn="ctr">
              <a:buFont typeface="Arial" panose="020B0604020202020204" pitchFamily="34" charset="0"/>
              <a:buChar char="•"/>
              <a:defRPr/>
            </a:pPr>
            <a:r>
              <a:rPr lang="en-US" sz="24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Limitations</a:t>
            </a:r>
          </a:p>
          <a:p>
            <a:pPr lvl="0" algn="ctr">
              <a:defRPr/>
            </a:pPr>
            <a:endParaRPr lang="en-US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1406" y="679061"/>
            <a:ext cx="11309187" cy="830997"/>
          </a:xfrm>
          <a:prstGeom prst="rect">
            <a:avLst/>
          </a:prstGeom>
          <a:solidFill>
            <a:srgbClr val="203D83"/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48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KNOWLEDGE 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haroni" panose="02010803020104030203" pitchFamily="2" charset="-79"/>
                <a:cs typeface="Aharoni" panose="02010803020104030203" pitchFamily="2" charset="-79"/>
              </a:rPr>
              <a:t>ENGINEERING </a:t>
            </a:r>
            <a:r>
              <a:rPr lang="en-US" sz="48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METHODS 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52222" y="2469335"/>
            <a:ext cx="841560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Age and Loan Application Approval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1. Age Group Characteristics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	Younger Applicants (Age &lt; 18)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	Middle-Aged Applicants (Age 18-70)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	Older Applicants (Age &gt; 70)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2. Impact on Lending Decisions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lang="en-US" sz="20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Existing Loan and Loan Application Approval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1. Debt Load and Borrower Behavior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2. Managing Existing Debt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lang="en-US" sz="20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Residency Duration and Loan Application Approval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1. Community Ties and Stability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2. Trust Building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2222" y="161011"/>
            <a:ext cx="3918560" cy="2308324"/>
          </a:xfrm>
          <a:prstGeom prst="rect">
            <a:avLst/>
          </a:prstGeom>
          <a:solidFill>
            <a:srgbClr val="203D83"/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48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RESULTS 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haroni" panose="02010803020104030203" pitchFamily="2" charset="-79"/>
                <a:cs typeface="Aharoni" panose="02010803020104030203" pitchFamily="2" charset="-79"/>
              </a:rPr>
              <a:t>AND </a:t>
            </a:r>
            <a:r>
              <a:rPr lang="en-US" sz="48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DISCUSSION 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82063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52222" y="2649728"/>
            <a:ext cx="841560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Payment History and Loan Application Approval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1. Role of Payment History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2. Opportunities for New Clients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lang="en-US" sz="20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Collateral and Loan Application Approval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1. Role of Collateral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2. Collateral Types and Value 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endParaRPr lang="en-US" sz="2000" b="1" dirty="0">
              <a:solidFill>
                <a:prstClr val="black"/>
              </a:solidFill>
              <a:latin typeface="Montserrat Light" panose="00000400000000000000" pitchFamily="2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Debt-to-Income Ratio (DTI) and Loan Application Approval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1. Financial Stability Indicator</a:t>
            </a:r>
          </a:p>
          <a:p>
            <a:pPr lvl="0">
              <a:defRPr/>
            </a:pPr>
            <a:r>
              <a:rPr lang="en-US" sz="2000" b="1" dirty="0">
                <a:solidFill>
                  <a:prstClr val="black"/>
                </a:solidFill>
                <a:latin typeface="Montserrat Light" panose="00000400000000000000" pitchFamily="2" charset="0"/>
              </a:rPr>
              <a:t>	2. Responsible Borrowing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2222" y="161011"/>
            <a:ext cx="3918560" cy="2308324"/>
          </a:xfrm>
          <a:prstGeom prst="rect">
            <a:avLst/>
          </a:prstGeom>
          <a:solidFill>
            <a:srgbClr val="203D83"/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48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RESULTS 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haroni" panose="02010803020104030203" pitchFamily="2" charset="-79"/>
                <a:cs typeface="Aharoni" panose="02010803020104030203" pitchFamily="2" charset="-79"/>
              </a:rPr>
              <a:t>AND </a:t>
            </a:r>
            <a:r>
              <a:rPr lang="en-US" sz="48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DISCUSSION 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77130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061654" y="2828834"/>
            <a:ext cx="3719529" cy="1200329"/>
          </a:xfrm>
          <a:prstGeom prst="rect">
            <a:avLst/>
          </a:prstGeom>
          <a:solidFill>
            <a:srgbClr val="203D83"/>
          </a:solidFill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6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PROCESS FLOW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haroni" panose="02010803020104030203" pitchFamily="2" charset="-79"/>
                <a:cs typeface="Aharoni" panose="02010803020104030203" pitchFamily="2" charset="-79"/>
              </a:rPr>
              <a:t>VISUALIZATION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72C80-4C8F-AD20-E368-F666020F35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6" y="-9616"/>
            <a:ext cx="78114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590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67539" y="2459504"/>
            <a:ext cx="9856922" cy="1015663"/>
          </a:xfrm>
          <a:prstGeom prst="rect">
            <a:avLst/>
          </a:prstGeom>
          <a:solidFill>
            <a:srgbClr val="203D83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Montserrat" panose="00000800000000000000" pitchFamily="2" charset="0"/>
                <a:ea typeface="+mn-ea"/>
                <a:cs typeface="+mn-cs"/>
              </a:rPr>
              <a:t>Thank you.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350</Words>
  <Application>Microsoft Office PowerPoint</Application>
  <PresentationFormat>Widescreen</PresentationFormat>
  <Paragraphs>75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Aharoni</vt:lpstr>
      <vt:lpstr>Calibri</vt:lpstr>
      <vt:lpstr>Montserrat Light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Guillermo</dc:creator>
  <cp:lastModifiedBy>Emanwel Fernando Olea</cp:lastModifiedBy>
  <cp:revision>55</cp:revision>
  <dcterms:created xsi:type="dcterms:W3CDTF">2022-07-22T15:04:00Z</dcterms:created>
  <dcterms:modified xsi:type="dcterms:W3CDTF">2023-09-28T06:17:55Z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A402C7BFEB2D4C649FD4F32974039A3C</vt:lpwstr>
  </property>
  <property fmtid="{D5CDD505-2E9C-101B-9397-08002B2CF9AE}" pid="3" name="KSOProductBuildVer">
    <vt:lpwstr>1033-11.2.0.11537</vt:lpwstr>
  </property>
</Properties>
</file>

<file path=docProps/thumbnail.jpeg>
</file>